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y="5143500" cx="9144000"/>
  <p:notesSz cx="6858000" cy="9144000"/>
  <p:embeddedFontLst>
    <p:embeddedFont>
      <p:font typeface="Roboto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E59795F-0337-4249-BE9D-B9D1AD199961}">
  <a:tblStyle styleId="{6E59795F-0337-4249-BE9D-B9D1AD19996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06164734-D265-4FEF-9611-467412230FA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-regular.fntdata"/><Relationship Id="rId50" Type="http://schemas.openxmlformats.org/officeDocument/2006/relationships/slide" Target="slides/slide45.xml"/><Relationship Id="rId53" Type="http://schemas.openxmlformats.org/officeDocument/2006/relationships/font" Target="fonts/Roboto-italic.fntdata"/><Relationship Id="rId52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Shape 3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Shape 3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Shape 3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Purpose: Links requirements to Capability Goals through the validation process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Ensures All Requirements are  Covered with Test Cases                   Coverage (Assurity That Every Aspect Is Met)         Allows Traceability of Derivation from Capability Goals to Test Cases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Shape 4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Shape 4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Shape 4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Lack of Alignment of Standards: Constant string and database management, Module Organization(Readability Organization). Code Longevity. 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Shape 4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Takes about 40 min to find all the defects. After that it becomes </a:t>
            </a:r>
            <a:r>
              <a:rPr lang="en"/>
              <a:t>inefficient to keep searching. Short Bursts of code review. </a:t>
            </a:r>
            <a:r>
              <a:rPr lang="en"/>
              <a:t> 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Shape 4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Metric Used for charting progress across the course of the semester. 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Shape 4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Shape 4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Shape 4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Shape 5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Shape 5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Shape 5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Shape 5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Shape 5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Table 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050">
                <a:solidFill>
                  <a:srgbClr val="546E7A"/>
                </a:solidFill>
                <a:highlight>
                  <a:srgbClr val="ECEFF1"/>
                </a:highlight>
                <a:latin typeface="Roboto"/>
                <a:ea typeface="Roboto"/>
                <a:cs typeface="Roboto"/>
                <a:sym typeface="Roboto"/>
              </a:rPr>
              <a:t>generate service account credentials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050">
                <a:solidFill>
                  <a:srgbClr val="546E7A"/>
                </a:solidFill>
                <a:highlight>
                  <a:srgbClr val="ECEFF1"/>
                </a:highlight>
                <a:latin typeface="Roboto"/>
                <a:ea typeface="Roboto"/>
                <a:cs typeface="Roboto"/>
                <a:sym typeface="Roboto"/>
              </a:rPr>
              <a:t>We have been found 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Shape 5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If possible, we can set up a meeting with maintainer to talk about the structure and details of our project 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1400"/>
              <a:buChar char="●"/>
            </a:pPr>
            <a:r>
              <a:rPr lang="en" sz="1400"/>
              <a:t> to make it clean and readable.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" sz="1050">
                <a:solidFill>
                  <a:srgbClr val="546E7A"/>
                </a:solidFill>
                <a:latin typeface="Roboto"/>
                <a:ea typeface="Roboto"/>
                <a:cs typeface="Roboto"/>
                <a:sym typeface="Roboto"/>
              </a:rPr>
              <a:t>mitigate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Shape 5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/>
              <a:t>Talbe object clas 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/>
              <a:t>If possible, we can set up a meeting with maintainer to talk about the structure and details of our project 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1400"/>
              <a:buChar char="○"/>
            </a:pPr>
            <a:r>
              <a:rPr lang="en" sz="1400"/>
              <a:t>as class diagram program diagram  boundary diagram    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1400"/>
              <a:buChar char="○"/>
            </a:pPr>
            <a:r>
              <a:rPr lang="en" sz="1000">
                <a:solidFill>
                  <a:srgbClr val="666666"/>
                </a:solidFill>
                <a:highlight>
                  <a:srgbClr val="FFFFFF"/>
                </a:highlight>
              </a:rPr>
              <a:t>Skimə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1400"/>
              <a:buChar char="○"/>
            </a:pPr>
            <a:r>
              <a:t/>
            </a:r>
            <a:endParaRPr sz="1400"/>
          </a:p>
          <a:p>
            <a:pPr indent="-317500" lvl="1" marL="914400" marR="101600" rtl="0">
              <a:lnSpc>
                <a:spcPct val="121428"/>
              </a:lnSpc>
              <a:spcBef>
                <a:spcPts val="0"/>
              </a:spcBef>
              <a:buClr>
                <a:srgbClr val="000000"/>
              </a:buClr>
              <a:buSzPts val="1400"/>
              <a:buChar char="○"/>
            </a:pPr>
            <a:r>
              <a:rPr b="1" lang="en" sz="1050">
                <a:solidFill>
                  <a:srgbClr val="24292E"/>
                </a:solidFill>
                <a:highlight>
                  <a:srgbClr val="F6F8FA"/>
                </a:highlight>
              </a:rPr>
              <a:t>Repositories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1400"/>
              <a:buChar char="○"/>
            </a:pPr>
            <a:r>
              <a:rPr lang="en" sz="1400"/>
              <a:t>  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Shape 5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5200"/>
              <a:buNone/>
              <a:defRPr sz="5200"/>
            </a:lvl1pPr>
            <a:lvl2pPr lvl="1" algn="ctr">
              <a:spcBef>
                <a:spcPts val="0"/>
              </a:spcBef>
              <a:buSzPts val="5200"/>
              <a:buNone/>
              <a:defRPr sz="5200"/>
            </a:lvl2pPr>
            <a:lvl3pPr lvl="2" algn="ctr">
              <a:spcBef>
                <a:spcPts val="0"/>
              </a:spcBef>
              <a:buSzPts val="5200"/>
              <a:buNone/>
              <a:defRPr sz="5200"/>
            </a:lvl3pPr>
            <a:lvl4pPr lvl="3" algn="ctr">
              <a:spcBef>
                <a:spcPts val="0"/>
              </a:spcBef>
              <a:buSzPts val="5200"/>
              <a:buNone/>
              <a:defRPr sz="5200"/>
            </a:lvl4pPr>
            <a:lvl5pPr lvl="4" algn="ctr">
              <a:spcBef>
                <a:spcPts val="0"/>
              </a:spcBef>
              <a:buSzPts val="5200"/>
              <a:buNone/>
              <a:defRPr sz="5200"/>
            </a:lvl5pPr>
            <a:lvl6pPr lvl="5" algn="ctr">
              <a:spcBef>
                <a:spcPts val="0"/>
              </a:spcBef>
              <a:buSzPts val="5200"/>
              <a:buNone/>
              <a:defRPr sz="5200"/>
            </a:lvl6pPr>
            <a:lvl7pPr lvl="6" algn="ctr">
              <a:spcBef>
                <a:spcPts val="0"/>
              </a:spcBef>
              <a:buSzPts val="5200"/>
              <a:buNone/>
              <a:defRPr sz="5200"/>
            </a:lvl7pPr>
            <a:lvl8pPr lvl="7" algn="ctr">
              <a:spcBef>
                <a:spcPts val="0"/>
              </a:spcBef>
              <a:buSzPts val="5200"/>
              <a:buNone/>
              <a:defRPr sz="5200"/>
            </a:lvl8pPr>
            <a:lvl9pPr lvl="8" algn="ctr">
              <a:spcBef>
                <a:spcPts val="0"/>
              </a:spcBef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1.jp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5.jpg"/><Relationship Id="rId5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2.png"/><Relationship Id="rId5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1.png"/><Relationship Id="rId7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11" Type="http://schemas.openxmlformats.org/officeDocument/2006/relationships/image" Target="../media/image18.png"/><Relationship Id="rId10" Type="http://schemas.openxmlformats.org/officeDocument/2006/relationships/image" Target="../media/image15.png"/><Relationship Id="rId12" Type="http://schemas.openxmlformats.org/officeDocument/2006/relationships/image" Target="../media/image2.png"/><Relationship Id="rId9" Type="http://schemas.openxmlformats.org/officeDocument/2006/relationships/image" Target="../media/image17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2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2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2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4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Shape 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0825" y="961738"/>
            <a:ext cx="356235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 txBox="1"/>
          <p:nvPr/>
        </p:nvSpPr>
        <p:spPr>
          <a:xfrm>
            <a:off x="4636900" y="2067650"/>
            <a:ext cx="30000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>
                <a:solidFill>
                  <a:srgbClr val="F1C232"/>
                </a:solidFill>
              </a:rPr>
              <a:t>Making you aware</a:t>
            </a:r>
          </a:p>
        </p:txBody>
      </p:sp>
      <p:sp>
        <p:nvSpPr>
          <p:cNvPr id="57" name="Shape 57"/>
          <p:cNvSpPr txBox="1"/>
          <p:nvPr/>
        </p:nvSpPr>
        <p:spPr>
          <a:xfrm>
            <a:off x="2980050" y="2846150"/>
            <a:ext cx="31839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2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CS577a 17Fall</a:t>
            </a:r>
          </a:p>
        </p:txBody>
      </p:sp>
      <p:sp>
        <p:nvSpPr>
          <p:cNvPr id="58" name="Shape 58"/>
          <p:cNvSpPr txBox="1"/>
          <p:nvPr/>
        </p:nvSpPr>
        <p:spPr>
          <a:xfrm>
            <a:off x="2980050" y="3359025"/>
            <a:ext cx="31839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2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Team 04 </a:t>
            </a:r>
          </a:p>
        </p:txBody>
      </p:sp>
      <p:sp>
        <p:nvSpPr>
          <p:cNvPr id="59" name="Shape 59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</a:t>
            </a:r>
          </a:p>
        </p:txBody>
      </p:sp>
      <p:pic>
        <p:nvPicPr>
          <p:cNvPr id="60" name="Shape 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 txBox="1"/>
          <p:nvPr/>
        </p:nvSpPr>
        <p:spPr>
          <a:xfrm>
            <a:off x="303575" y="195400"/>
            <a:ext cx="2294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Demo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43" name="Shape 1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44" name="Shape 144"/>
          <p:cNvSpPr txBox="1"/>
          <p:nvPr/>
        </p:nvSpPr>
        <p:spPr>
          <a:xfrm>
            <a:off x="730500" y="1702938"/>
            <a:ext cx="7683000" cy="21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3492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 Rounded"/>
              <a:buAutoNum type="arabicPeriod"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Challenge Homepage Introduction</a:t>
            </a:r>
          </a:p>
          <a:p>
            <a:pPr indent="-3492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 Rounded"/>
              <a:buAutoNum type="arabicPeriod"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Challenge Others Page Introduction</a:t>
            </a:r>
          </a:p>
          <a:p>
            <a:pPr indent="-3492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 Rounded"/>
              <a:buAutoNum type="arabicPeriod"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Selecting Page Introduction</a:t>
            </a:r>
          </a:p>
          <a:p>
            <a:pPr indent="-349250" lvl="0" marL="457200" rtl="0">
              <a:lnSpc>
                <a:spcPct val="200000"/>
              </a:lnSpc>
              <a:spcBef>
                <a:spcPts val="0"/>
              </a:spcBef>
              <a:buClr>
                <a:srgbClr val="FFFFFF"/>
              </a:buClr>
              <a:buSzPts val="1900"/>
              <a:buFont typeface="Arial Rounded"/>
              <a:buAutoNum type="arabicPeriod"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Competition Page Introduction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 txBox="1"/>
          <p:nvPr/>
        </p:nvSpPr>
        <p:spPr>
          <a:xfrm>
            <a:off x="0" y="0"/>
            <a:ext cx="27603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Homepage</a:t>
            </a:r>
          </a:p>
        </p:txBody>
      </p:sp>
      <p:pic>
        <p:nvPicPr>
          <p:cNvPr id="153" name="Shape 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1850" y="116907"/>
            <a:ext cx="2760300" cy="490968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/>
        </p:nvSpPr>
        <p:spPr>
          <a:xfrm>
            <a:off x="1214575" y="1490600"/>
            <a:ext cx="6534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3559800" y="966200"/>
            <a:ext cx="2024400" cy="285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/>
          <p:nvPr/>
        </p:nvSpPr>
        <p:spPr>
          <a:xfrm rot="-689120">
            <a:off x="5662013" y="894057"/>
            <a:ext cx="864817" cy="174799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 txBox="1"/>
          <p:nvPr/>
        </p:nvSpPr>
        <p:spPr>
          <a:xfrm>
            <a:off x="6535575" y="633200"/>
            <a:ext cx="18678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Today’s challenge</a:t>
            </a:r>
          </a:p>
        </p:txBody>
      </p:sp>
      <p:sp>
        <p:nvSpPr>
          <p:cNvPr id="158" name="Shape 158"/>
          <p:cNvSpPr/>
          <p:nvPr/>
        </p:nvSpPr>
        <p:spPr>
          <a:xfrm>
            <a:off x="3559800" y="1444550"/>
            <a:ext cx="2024400" cy="435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/>
        </p:nvSpPr>
        <p:spPr>
          <a:xfrm rot="-9351718">
            <a:off x="2696991" y="1420727"/>
            <a:ext cx="864927" cy="174843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 txBox="1"/>
          <p:nvPr/>
        </p:nvSpPr>
        <p:spPr>
          <a:xfrm>
            <a:off x="1085725" y="966200"/>
            <a:ext cx="18678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Challenge Others</a:t>
            </a:r>
          </a:p>
        </p:txBody>
      </p:sp>
      <p:sp>
        <p:nvSpPr>
          <p:cNvPr id="161" name="Shape 161"/>
          <p:cNvSpPr/>
          <p:nvPr/>
        </p:nvSpPr>
        <p:spPr>
          <a:xfrm>
            <a:off x="3496475" y="2916800"/>
            <a:ext cx="2148900" cy="753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" name="Shape 162"/>
          <p:cNvSpPr/>
          <p:nvPr/>
        </p:nvSpPr>
        <p:spPr>
          <a:xfrm rot="-1504832">
            <a:off x="5661996" y="2925805"/>
            <a:ext cx="864844" cy="174875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/>
        </p:nvSpPr>
        <p:spPr>
          <a:xfrm>
            <a:off x="6543475" y="2570650"/>
            <a:ext cx="21489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Upcoming</a:t>
            </a: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 challenge</a:t>
            </a:r>
          </a:p>
        </p:txBody>
      </p:sp>
      <p:sp>
        <p:nvSpPr>
          <p:cNvPr id="164" name="Shape 164"/>
          <p:cNvSpPr/>
          <p:nvPr/>
        </p:nvSpPr>
        <p:spPr>
          <a:xfrm>
            <a:off x="3559800" y="3823125"/>
            <a:ext cx="2024400" cy="343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/>
          <p:nvPr/>
        </p:nvSpPr>
        <p:spPr>
          <a:xfrm rot="-10292635">
            <a:off x="2696946" y="3793686"/>
            <a:ext cx="865004" cy="174968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1442425" y="3561500"/>
            <a:ext cx="1511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Provide idea</a:t>
            </a:r>
          </a:p>
        </p:txBody>
      </p:sp>
      <p:sp>
        <p:nvSpPr>
          <p:cNvPr id="167" name="Shape 167"/>
          <p:cNvSpPr/>
          <p:nvPr/>
        </p:nvSpPr>
        <p:spPr>
          <a:xfrm>
            <a:off x="3559800" y="4166625"/>
            <a:ext cx="2024400" cy="343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/>
          <p:nvPr/>
        </p:nvSpPr>
        <p:spPr>
          <a:xfrm rot="-689120">
            <a:off x="5592938" y="4157657"/>
            <a:ext cx="864817" cy="174799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 txBox="1"/>
          <p:nvPr/>
        </p:nvSpPr>
        <p:spPr>
          <a:xfrm>
            <a:off x="6480350" y="3950475"/>
            <a:ext cx="1511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Rank System</a:t>
            </a:r>
          </a:p>
        </p:txBody>
      </p:sp>
      <p:sp>
        <p:nvSpPr>
          <p:cNvPr id="170" name="Shape 170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11</a:t>
            </a:r>
          </a:p>
        </p:txBody>
      </p:sp>
      <p:pic>
        <p:nvPicPr>
          <p:cNvPr id="171" name="Shape 1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Shape 178"/>
          <p:cNvSpPr txBox="1"/>
          <p:nvPr/>
        </p:nvSpPr>
        <p:spPr>
          <a:xfrm>
            <a:off x="0" y="0"/>
            <a:ext cx="38997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Challenge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     Others, cont</a:t>
            </a:r>
          </a:p>
        </p:txBody>
      </p:sp>
      <p:pic>
        <p:nvPicPr>
          <p:cNvPr id="179" name="Shape 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1839" y="0"/>
            <a:ext cx="28917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/>
          <p:nvPr/>
        </p:nvSpPr>
        <p:spPr>
          <a:xfrm>
            <a:off x="3255000" y="322425"/>
            <a:ext cx="2828700" cy="291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/>
          <p:nvPr/>
        </p:nvSpPr>
        <p:spPr>
          <a:xfrm rot="-689120">
            <a:off x="6138838" y="250282"/>
            <a:ext cx="864817" cy="174799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 txBox="1"/>
          <p:nvPr/>
        </p:nvSpPr>
        <p:spPr>
          <a:xfrm>
            <a:off x="6970375" y="0"/>
            <a:ext cx="18678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Two lists</a:t>
            </a:r>
          </a:p>
        </p:txBody>
      </p:sp>
      <p:cxnSp>
        <p:nvCxnSpPr>
          <p:cNvPr id="183" name="Shape 183"/>
          <p:cNvCxnSpPr>
            <a:stCxn id="180" idx="0"/>
            <a:endCxn id="180" idx="2"/>
          </p:cNvCxnSpPr>
          <p:nvPr/>
        </p:nvCxnSpPr>
        <p:spPr>
          <a:xfrm>
            <a:off x="4669350" y="322425"/>
            <a:ext cx="0" cy="291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4" name="Shape 184"/>
          <p:cNvSpPr/>
          <p:nvPr/>
        </p:nvSpPr>
        <p:spPr>
          <a:xfrm>
            <a:off x="3255000" y="4858200"/>
            <a:ext cx="350400" cy="285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" name="Shape 185"/>
          <p:cNvSpPr/>
          <p:nvPr/>
        </p:nvSpPr>
        <p:spPr>
          <a:xfrm rot="-9789707">
            <a:off x="2383415" y="4657773"/>
            <a:ext cx="864776" cy="174909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 txBox="1"/>
          <p:nvPr/>
        </p:nvSpPr>
        <p:spPr>
          <a:xfrm>
            <a:off x="535500" y="4044925"/>
            <a:ext cx="25068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Total number of friends you have challenged</a:t>
            </a:r>
          </a:p>
        </p:txBody>
      </p:sp>
      <p:sp>
        <p:nvSpPr>
          <p:cNvPr id="187" name="Shape 187"/>
          <p:cNvSpPr/>
          <p:nvPr/>
        </p:nvSpPr>
        <p:spPr>
          <a:xfrm>
            <a:off x="5504899" y="4869275"/>
            <a:ext cx="453900" cy="285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/>
          <p:nvPr/>
        </p:nvSpPr>
        <p:spPr>
          <a:xfrm rot="-689120">
            <a:off x="5967551" y="4772632"/>
            <a:ext cx="864817" cy="174799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" name="Shape 189"/>
          <p:cNvSpPr txBox="1"/>
          <p:nvPr/>
        </p:nvSpPr>
        <p:spPr>
          <a:xfrm>
            <a:off x="6780638" y="4485850"/>
            <a:ext cx="18678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Send challenge request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13</a:t>
            </a:r>
          </a:p>
        </p:txBody>
      </p:sp>
      <p:pic>
        <p:nvPicPr>
          <p:cNvPr id="191" name="Shape 1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97" name="Shape 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Shape 199"/>
          <p:cNvSpPr txBox="1"/>
          <p:nvPr/>
        </p:nvSpPr>
        <p:spPr>
          <a:xfrm>
            <a:off x="0" y="0"/>
            <a:ext cx="38997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Challenge Others</a:t>
            </a:r>
          </a:p>
        </p:txBody>
      </p:sp>
      <p:sp>
        <p:nvSpPr>
          <p:cNvPr id="200" name="Shape 200"/>
          <p:cNvSpPr txBox="1"/>
          <p:nvPr/>
        </p:nvSpPr>
        <p:spPr>
          <a:xfrm>
            <a:off x="1214575" y="1490600"/>
            <a:ext cx="6534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1" name="Shape 2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60675"/>
            <a:ext cx="9143999" cy="347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12</a:t>
            </a:r>
          </a:p>
        </p:txBody>
      </p:sp>
      <p:pic>
        <p:nvPicPr>
          <p:cNvPr id="203" name="Shape 2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09" name="Shape 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 txBox="1"/>
          <p:nvPr/>
        </p:nvSpPr>
        <p:spPr>
          <a:xfrm>
            <a:off x="1214575" y="1490600"/>
            <a:ext cx="6534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 txBox="1"/>
          <p:nvPr/>
        </p:nvSpPr>
        <p:spPr>
          <a:xfrm>
            <a:off x="0" y="-207750"/>
            <a:ext cx="27603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1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Pick a Competitor</a:t>
            </a:r>
          </a:p>
        </p:txBody>
      </p:sp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500" y="601950"/>
            <a:ext cx="7918950" cy="4180987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20" name="Shape 2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Shape 222"/>
          <p:cNvSpPr txBox="1"/>
          <p:nvPr/>
        </p:nvSpPr>
        <p:spPr>
          <a:xfrm>
            <a:off x="1214575" y="1490600"/>
            <a:ext cx="6534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" name="Shape 223"/>
          <p:cNvSpPr txBox="1"/>
          <p:nvPr/>
        </p:nvSpPr>
        <p:spPr>
          <a:xfrm>
            <a:off x="0" y="-207750"/>
            <a:ext cx="27603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1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Competition Section</a:t>
            </a:r>
          </a:p>
        </p:txBody>
      </p:sp>
      <p:pic>
        <p:nvPicPr>
          <p:cNvPr id="224" name="Shape 2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250" y="513676"/>
            <a:ext cx="8725497" cy="4380227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16</a:t>
            </a:r>
          </a:p>
        </p:txBody>
      </p:sp>
      <p:pic>
        <p:nvPicPr>
          <p:cNvPr id="226" name="Shape 2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Shape 2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4550" y="633206"/>
            <a:ext cx="2330175" cy="414464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Shape 234"/>
          <p:cNvSpPr txBox="1"/>
          <p:nvPr/>
        </p:nvSpPr>
        <p:spPr>
          <a:xfrm>
            <a:off x="0" y="-207750"/>
            <a:ext cx="27603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1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Pick a Competitor</a:t>
            </a:r>
          </a:p>
        </p:txBody>
      </p:sp>
      <p:sp>
        <p:nvSpPr>
          <p:cNvPr id="235" name="Shape 235"/>
          <p:cNvSpPr/>
          <p:nvPr/>
        </p:nvSpPr>
        <p:spPr>
          <a:xfrm>
            <a:off x="1391950" y="1238175"/>
            <a:ext cx="2760300" cy="1065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/>
          <p:nvPr/>
        </p:nvSpPr>
        <p:spPr>
          <a:xfrm rot="8705198">
            <a:off x="968494" y="2101757"/>
            <a:ext cx="572914" cy="261401"/>
          </a:xfrm>
          <a:prstGeom prst="leftArrow">
            <a:avLst>
              <a:gd fmla="val 52285" name="adj1"/>
              <a:gd fmla="val 108137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-5550" y="2508725"/>
            <a:ext cx="1416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Selected item</a:t>
            </a:r>
          </a:p>
        </p:txBody>
      </p:sp>
      <p:sp>
        <p:nvSpPr>
          <p:cNvPr id="238" name="Shape 238"/>
          <p:cNvSpPr/>
          <p:nvPr/>
        </p:nvSpPr>
        <p:spPr>
          <a:xfrm>
            <a:off x="1564550" y="1869775"/>
            <a:ext cx="2148900" cy="343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/>
          <p:nvPr/>
        </p:nvSpPr>
        <p:spPr>
          <a:xfrm rot="-9352258">
            <a:off x="560014" y="1298054"/>
            <a:ext cx="785973" cy="174843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" name="Shape 240"/>
          <p:cNvSpPr txBox="1"/>
          <p:nvPr/>
        </p:nvSpPr>
        <p:spPr>
          <a:xfrm>
            <a:off x="126300" y="799700"/>
            <a:ext cx="11529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Challenger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List</a:t>
            </a:r>
          </a:p>
        </p:txBody>
      </p:sp>
      <p:sp>
        <p:nvSpPr>
          <p:cNvPr id="241" name="Shape 241"/>
          <p:cNvSpPr/>
          <p:nvPr/>
        </p:nvSpPr>
        <p:spPr>
          <a:xfrm>
            <a:off x="2052075" y="3862850"/>
            <a:ext cx="1319100" cy="343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 txBox="1"/>
          <p:nvPr/>
        </p:nvSpPr>
        <p:spPr>
          <a:xfrm>
            <a:off x="728150" y="4075850"/>
            <a:ext cx="6192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Hint</a:t>
            </a:r>
          </a:p>
        </p:txBody>
      </p:sp>
      <p:sp>
        <p:nvSpPr>
          <p:cNvPr id="243" name="Shape 243"/>
          <p:cNvSpPr/>
          <p:nvPr/>
        </p:nvSpPr>
        <p:spPr>
          <a:xfrm rot="9578829">
            <a:off x="1344020" y="4013698"/>
            <a:ext cx="683150" cy="199158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44" name="Shape 244"/>
          <p:cNvGrpSpPr/>
          <p:nvPr/>
        </p:nvGrpSpPr>
        <p:grpSpPr>
          <a:xfrm>
            <a:off x="4580325" y="383875"/>
            <a:ext cx="1680875" cy="3380575"/>
            <a:chOff x="4580325" y="383875"/>
            <a:chExt cx="1680875" cy="3380575"/>
          </a:xfrm>
        </p:grpSpPr>
        <p:pic>
          <p:nvPicPr>
            <p:cNvPr id="245" name="Shape 24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80325" y="383875"/>
              <a:ext cx="1640449" cy="29164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6" name="Shape 246"/>
            <p:cNvSpPr txBox="1"/>
            <p:nvPr/>
          </p:nvSpPr>
          <p:spPr>
            <a:xfrm>
              <a:off x="4620800" y="3370850"/>
              <a:ext cx="1640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Fail:</a:t>
              </a:r>
            </a:p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Alert Dialog</a:t>
              </a:r>
            </a:p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+</a:t>
              </a:r>
            </a:p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Update the List</a:t>
              </a:r>
            </a:p>
          </p:txBody>
        </p:sp>
      </p:grpSp>
      <p:grpSp>
        <p:nvGrpSpPr>
          <p:cNvPr id="247" name="Shape 247"/>
          <p:cNvGrpSpPr/>
          <p:nvPr/>
        </p:nvGrpSpPr>
        <p:grpSpPr>
          <a:xfrm>
            <a:off x="6659050" y="383250"/>
            <a:ext cx="2148900" cy="3381200"/>
            <a:chOff x="6659050" y="383250"/>
            <a:chExt cx="2148900" cy="3381200"/>
          </a:xfrm>
        </p:grpSpPr>
        <p:pic>
          <p:nvPicPr>
            <p:cNvPr id="248" name="Shape 24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828525" y="383250"/>
              <a:ext cx="1640451" cy="29178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9" name="Shape 249"/>
            <p:cNvSpPr txBox="1"/>
            <p:nvPr/>
          </p:nvSpPr>
          <p:spPr>
            <a:xfrm>
              <a:off x="6659050" y="3370850"/>
              <a:ext cx="21489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Succeed:</a:t>
              </a:r>
            </a:p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Challenge information +</a:t>
              </a:r>
            </a:p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Send notification</a:t>
              </a:r>
            </a:p>
          </p:txBody>
        </p:sp>
      </p:grpSp>
      <p:sp>
        <p:nvSpPr>
          <p:cNvPr id="250" name="Shape 250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15</a:t>
            </a:r>
          </a:p>
        </p:txBody>
      </p:sp>
      <p:pic>
        <p:nvPicPr>
          <p:cNvPr id="251" name="Shape 2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57" name="Shape 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1725" y="344950"/>
            <a:ext cx="2697825" cy="4798551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Shape 259"/>
          <p:cNvSpPr txBox="1"/>
          <p:nvPr/>
        </p:nvSpPr>
        <p:spPr>
          <a:xfrm>
            <a:off x="0" y="-207750"/>
            <a:ext cx="27603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1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Competition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 Section</a:t>
            </a:r>
          </a:p>
        </p:txBody>
      </p:sp>
      <p:sp>
        <p:nvSpPr>
          <p:cNvPr id="260" name="Shape 260"/>
          <p:cNvSpPr/>
          <p:nvPr/>
        </p:nvSpPr>
        <p:spPr>
          <a:xfrm>
            <a:off x="1390500" y="1418000"/>
            <a:ext cx="2760300" cy="1671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" name="Shape 261"/>
          <p:cNvSpPr/>
          <p:nvPr/>
        </p:nvSpPr>
        <p:spPr>
          <a:xfrm rot="-9411366">
            <a:off x="1136575" y="1446058"/>
            <a:ext cx="577801" cy="108052"/>
          </a:xfrm>
          <a:prstGeom prst="leftArrow">
            <a:avLst>
              <a:gd fmla="val 52285" name="adj1"/>
              <a:gd fmla="val 108137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" name="Shape 262"/>
          <p:cNvSpPr txBox="1"/>
          <p:nvPr/>
        </p:nvSpPr>
        <p:spPr>
          <a:xfrm>
            <a:off x="4350" y="1091963"/>
            <a:ext cx="1416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Nick name</a:t>
            </a:r>
          </a:p>
        </p:txBody>
      </p:sp>
      <p:sp>
        <p:nvSpPr>
          <p:cNvPr id="263" name="Shape 263"/>
          <p:cNvSpPr/>
          <p:nvPr/>
        </p:nvSpPr>
        <p:spPr>
          <a:xfrm>
            <a:off x="1849375" y="1518775"/>
            <a:ext cx="786000" cy="18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" name="Shape 264"/>
          <p:cNvSpPr/>
          <p:nvPr/>
        </p:nvSpPr>
        <p:spPr>
          <a:xfrm>
            <a:off x="1849375" y="1804425"/>
            <a:ext cx="786000" cy="487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5" name="Shape 265"/>
          <p:cNvSpPr/>
          <p:nvPr/>
        </p:nvSpPr>
        <p:spPr>
          <a:xfrm>
            <a:off x="1849375" y="2440175"/>
            <a:ext cx="786000" cy="18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/>
        </p:nvSpPr>
        <p:spPr>
          <a:xfrm rot="10468756">
            <a:off x="1268987" y="2084989"/>
            <a:ext cx="567533" cy="174809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" name="Shape 267"/>
          <p:cNvSpPr txBox="1"/>
          <p:nvPr/>
        </p:nvSpPr>
        <p:spPr>
          <a:xfrm>
            <a:off x="-24525" y="1975575"/>
            <a:ext cx="119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Information</a:t>
            </a:r>
          </a:p>
        </p:txBody>
      </p:sp>
      <p:sp>
        <p:nvSpPr>
          <p:cNvPr id="268" name="Shape 268"/>
          <p:cNvSpPr/>
          <p:nvPr/>
        </p:nvSpPr>
        <p:spPr>
          <a:xfrm rot="10450493">
            <a:off x="1205264" y="2540967"/>
            <a:ext cx="567531" cy="174929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" name="Shape 269"/>
          <p:cNvSpPr txBox="1"/>
          <p:nvPr/>
        </p:nvSpPr>
        <p:spPr>
          <a:xfrm>
            <a:off x="95550" y="2374950"/>
            <a:ext cx="92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Scores</a:t>
            </a:r>
          </a:p>
        </p:txBody>
      </p:sp>
      <p:sp>
        <p:nvSpPr>
          <p:cNvPr id="270" name="Shape 270"/>
          <p:cNvSpPr/>
          <p:nvPr/>
        </p:nvSpPr>
        <p:spPr>
          <a:xfrm rot="10076853">
            <a:off x="1141760" y="2936403"/>
            <a:ext cx="567510" cy="174873"/>
          </a:xfrm>
          <a:prstGeom prst="leftArrow">
            <a:avLst>
              <a:gd fmla="val 50000" name="adj1"/>
              <a:gd fmla="val 89422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" name="Shape 271"/>
          <p:cNvSpPr txBox="1"/>
          <p:nvPr/>
        </p:nvSpPr>
        <p:spPr>
          <a:xfrm>
            <a:off x="95550" y="2905350"/>
            <a:ext cx="123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“Do it” Button 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4743075" y="344950"/>
            <a:ext cx="39180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Either you or 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 your competitor has 4 status: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4596075" y="1982975"/>
            <a:ext cx="42120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Clr>
                <a:schemeClr val="lt1"/>
              </a:buClr>
              <a:buSzPts val="1800"/>
              <a:buFont typeface="Arial Rounded"/>
              <a:buChar char="●"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Haven’t done the challenge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42900" lvl="0" marL="457200" rtl="0">
              <a:spcBef>
                <a:spcPts val="0"/>
              </a:spcBef>
              <a:buClr>
                <a:schemeClr val="lt1"/>
              </a:buClr>
              <a:buSzPts val="1800"/>
              <a:buFont typeface="Arial Rounded"/>
              <a:buChar char="●"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Complete &amp; wait for verification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42900" lvl="0" marL="457200" rtl="0">
              <a:spcBef>
                <a:spcPts val="0"/>
              </a:spcBef>
              <a:buClr>
                <a:schemeClr val="lt1"/>
              </a:buClr>
              <a:buSzPts val="1800"/>
              <a:buFont typeface="Arial Rounded"/>
              <a:buChar char="●"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Have been approved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42900" lvl="0" marL="457200" rtl="0">
              <a:spcBef>
                <a:spcPts val="0"/>
              </a:spcBef>
              <a:buClr>
                <a:schemeClr val="lt1"/>
              </a:buClr>
              <a:buSzPts val="1800"/>
              <a:buFont typeface="Arial Rounded"/>
              <a:buChar char="●"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Have been declined</a:t>
            </a:r>
          </a:p>
        </p:txBody>
      </p:sp>
      <p:sp>
        <p:nvSpPr>
          <p:cNvPr id="274" name="Shape 274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17</a:t>
            </a:r>
          </a:p>
        </p:txBody>
      </p:sp>
      <p:pic>
        <p:nvPicPr>
          <p:cNvPr id="275" name="Shape 2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81" name="Shape 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Shape 282"/>
          <p:cNvSpPr txBox="1"/>
          <p:nvPr/>
        </p:nvSpPr>
        <p:spPr>
          <a:xfrm>
            <a:off x="0" y="-207750"/>
            <a:ext cx="27603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1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Competition Section</a:t>
            </a:r>
          </a:p>
        </p:txBody>
      </p:sp>
      <p:graphicFrame>
        <p:nvGraphicFramePr>
          <p:cNvPr id="283" name="Shape 283"/>
          <p:cNvGraphicFramePr/>
          <p:nvPr/>
        </p:nvGraphicFramePr>
        <p:xfrm>
          <a:off x="377638" y="601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553275"/>
                <a:gridCol w="922825"/>
                <a:gridCol w="1006500"/>
                <a:gridCol w="983875"/>
                <a:gridCol w="861600"/>
              </a:tblGrid>
              <a:tr h="100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>
                          <a:solidFill>
                            <a:srgbClr val="FFFFFF"/>
                          </a:solidFill>
                        </a:rPr>
                        <a:t>status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>
                          <a:solidFill>
                            <a:srgbClr val="FFFFFF"/>
                          </a:solidFill>
                        </a:rPr>
                        <a:t>IsMatched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>
                          <a:solidFill>
                            <a:srgbClr val="FFFFFF"/>
                          </a:solidFill>
                        </a:rPr>
                        <a:t>hasPost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>
                          <a:solidFill>
                            <a:srgbClr val="FFFFFF"/>
                          </a:solidFill>
                        </a:rPr>
                        <a:t>isApproved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>
                          <a:solidFill>
                            <a:srgbClr val="FFFFFF"/>
                          </a:solidFill>
                        </a:rPr>
                        <a:t>isDeclined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2520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False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-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-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-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2117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2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True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False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-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-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2049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3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True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True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False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False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258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4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True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True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True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False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258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5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True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True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False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True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</a:tbl>
          </a:graphicData>
        </a:graphic>
      </p:graphicFrame>
      <p:grpSp>
        <p:nvGrpSpPr>
          <p:cNvPr id="284" name="Shape 284"/>
          <p:cNvGrpSpPr/>
          <p:nvPr/>
        </p:nvGrpSpPr>
        <p:grpSpPr>
          <a:xfrm>
            <a:off x="588200" y="3030663"/>
            <a:ext cx="7578275" cy="1729874"/>
            <a:chOff x="588200" y="3030663"/>
            <a:chExt cx="7578275" cy="1729874"/>
          </a:xfrm>
        </p:grpSpPr>
        <p:pic>
          <p:nvPicPr>
            <p:cNvPr id="285" name="Shape 285"/>
            <p:cNvPicPr preferRelativeResize="0"/>
            <p:nvPr/>
          </p:nvPicPr>
          <p:blipFill rotWithShape="1">
            <a:blip r:embed="rId4">
              <a:alphaModFix/>
            </a:blip>
            <a:srcRect b="46849" l="0" r="0" t="21260"/>
            <a:stretch/>
          </p:blipFill>
          <p:spPr>
            <a:xfrm>
              <a:off x="588200" y="3038350"/>
              <a:ext cx="2893200" cy="1714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6" name="Shape 286"/>
            <p:cNvPicPr preferRelativeResize="0"/>
            <p:nvPr/>
          </p:nvPicPr>
          <p:blipFill rotWithShape="1">
            <a:blip r:embed="rId5">
              <a:alphaModFix/>
            </a:blip>
            <a:srcRect b="46589" l="0" r="0" t="21519"/>
            <a:stretch/>
          </p:blipFill>
          <p:spPr>
            <a:xfrm>
              <a:off x="5273275" y="3030663"/>
              <a:ext cx="2893200" cy="17298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7" name="Shape 287"/>
          <p:cNvGrpSpPr/>
          <p:nvPr/>
        </p:nvGrpSpPr>
        <p:grpSpPr>
          <a:xfrm>
            <a:off x="588200" y="3038350"/>
            <a:ext cx="7578275" cy="1714501"/>
            <a:chOff x="588200" y="3038350"/>
            <a:chExt cx="7578275" cy="1714501"/>
          </a:xfrm>
        </p:grpSpPr>
        <p:pic>
          <p:nvPicPr>
            <p:cNvPr id="288" name="Shape 288"/>
            <p:cNvPicPr preferRelativeResize="0"/>
            <p:nvPr/>
          </p:nvPicPr>
          <p:blipFill rotWithShape="1">
            <a:blip r:embed="rId6">
              <a:alphaModFix/>
            </a:blip>
            <a:srcRect b="48293" l="0" r="0" t="21390"/>
            <a:stretch/>
          </p:blipFill>
          <p:spPr>
            <a:xfrm>
              <a:off x="588200" y="3038350"/>
              <a:ext cx="2893200" cy="1714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9" name="Shape 289"/>
            <p:cNvPicPr preferRelativeResize="0"/>
            <p:nvPr/>
          </p:nvPicPr>
          <p:blipFill rotWithShape="1">
            <a:blip r:embed="rId7">
              <a:alphaModFix/>
            </a:blip>
            <a:srcRect b="46455" l="0" r="0" t="21130"/>
            <a:stretch/>
          </p:blipFill>
          <p:spPr>
            <a:xfrm>
              <a:off x="5273275" y="3038350"/>
              <a:ext cx="2893200" cy="1714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0" name="Shape 290"/>
          <p:cNvGrpSpPr/>
          <p:nvPr/>
        </p:nvGrpSpPr>
        <p:grpSpPr>
          <a:xfrm>
            <a:off x="588200" y="3038350"/>
            <a:ext cx="7578275" cy="1714501"/>
            <a:chOff x="588200" y="3038350"/>
            <a:chExt cx="7578275" cy="1714501"/>
          </a:xfrm>
        </p:grpSpPr>
        <p:pic>
          <p:nvPicPr>
            <p:cNvPr id="291" name="Shape 291"/>
            <p:cNvPicPr preferRelativeResize="0"/>
            <p:nvPr/>
          </p:nvPicPr>
          <p:blipFill rotWithShape="1">
            <a:blip r:embed="rId8">
              <a:alphaModFix/>
            </a:blip>
            <a:srcRect b="44518" l="0" r="0" t="22149"/>
            <a:stretch/>
          </p:blipFill>
          <p:spPr>
            <a:xfrm>
              <a:off x="588200" y="3038350"/>
              <a:ext cx="2893200" cy="1714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2" name="Shape 292"/>
            <p:cNvPicPr preferRelativeResize="0"/>
            <p:nvPr/>
          </p:nvPicPr>
          <p:blipFill rotWithShape="1">
            <a:blip r:embed="rId9">
              <a:alphaModFix/>
            </a:blip>
            <a:srcRect b="45013" l="0" r="0" t="21653"/>
            <a:stretch/>
          </p:blipFill>
          <p:spPr>
            <a:xfrm>
              <a:off x="5273275" y="3038350"/>
              <a:ext cx="2893200" cy="1714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3" name="Shape 293"/>
          <p:cNvGrpSpPr/>
          <p:nvPr/>
        </p:nvGrpSpPr>
        <p:grpSpPr>
          <a:xfrm>
            <a:off x="588200" y="3038350"/>
            <a:ext cx="7578275" cy="1714501"/>
            <a:chOff x="588200" y="3038350"/>
            <a:chExt cx="7578275" cy="1714501"/>
          </a:xfrm>
        </p:grpSpPr>
        <p:pic>
          <p:nvPicPr>
            <p:cNvPr id="294" name="Shape 294"/>
            <p:cNvPicPr preferRelativeResize="0"/>
            <p:nvPr/>
          </p:nvPicPr>
          <p:blipFill rotWithShape="1">
            <a:blip r:embed="rId10">
              <a:alphaModFix/>
            </a:blip>
            <a:srcRect b="46198" l="0" r="0" t="20469"/>
            <a:stretch/>
          </p:blipFill>
          <p:spPr>
            <a:xfrm>
              <a:off x="588200" y="3038350"/>
              <a:ext cx="2893200" cy="1714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5" name="Shape 295"/>
            <p:cNvPicPr preferRelativeResize="0"/>
            <p:nvPr/>
          </p:nvPicPr>
          <p:blipFill rotWithShape="1">
            <a:blip r:embed="rId11">
              <a:alphaModFix/>
            </a:blip>
            <a:srcRect b="45608" l="0" r="0" t="21059"/>
            <a:stretch/>
          </p:blipFill>
          <p:spPr>
            <a:xfrm>
              <a:off x="5273275" y="3038350"/>
              <a:ext cx="2893200" cy="1714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6" name="Shape 296"/>
          <p:cNvSpPr txBox="1"/>
          <p:nvPr/>
        </p:nvSpPr>
        <p:spPr>
          <a:xfrm>
            <a:off x="1150250" y="2409725"/>
            <a:ext cx="17691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In My App:</a:t>
            </a:r>
          </a:p>
        </p:txBody>
      </p:sp>
      <p:sp>
        <p:nvSpPr>
          <p:cNvPr id="297" name="Shape 297"/>
          <p:cNvSpPr txBox="1"/>
          <p:nvPr/>
        </p:nvSpPr>
        <p:spPr>
          <a:xfrm>
            <a:off x="5125675" y="2316450"/>
            <a:ext cx="31884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In My 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Competitor's App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:</a:t>
            </a:r>
          </a:p>
        </p:txBody>
      </p:sp>
      <p:grpSp>
        <p:nvGrpSpPr>
          <p:cNvPr id="298" name="Shape 298"/>
          <p:cNvGrpSpPr/>
          <p:nvPr/>
        </p:nvGrpSpPr>
        <p:grpSpPr>
          <a:xfrm>
            <a:off x="4831076" y="1139200"/>
            <a:ext cx="2921649" cy="290100"/>
            <a:chOff x="4831076" y="1139200"/>
            <a:chExt cx="2921649" cy="290100"/>
          </a:xfrm>
        </p:grpSpPr>
        <p:sp>
          <p:nvSpPr>
            <p:cNvPr id="299" name="Shape 299"/>
            <p:cNvSpPr txBox="1"/>
            <p:nvPr/>
          </p:nvSpPr>
          <p:spPr>
            <a:xfrm>
              <a:off x="5534225" y="1139200"/>
              <a:ext cx="2218500" cy="29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200">
                  <a:solidFill>
                    <a:schemeClr val="lt1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Haven’t done the challenge</a:t>
              </a:r>
            </a:p>
          </p:txBody>
        </p:sp>
        <p:sp>
          <p:nvSpPr>
            <p:cNvPr id="300" name="Shape 300"/>
            <p:cNvSpPr/>
            <p:nvPr/>
          </p:nvSpPr>
          <p:spPr>
            <a:xfrm rot="-5355">
              <a:off x="4831075" y="1264489"/>
              <a:ext cx="577801" cy="108000"/>
            </a:xfrm>
            <a:prstGeom prst="leftArrow">
              <a:avLst>
                <a:gd fmla="val 52285" name="adj1"/>
                <a:gd fmla="val 108137" name="adj2"/>
              </a:avLst>
            </a:pr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" name="Shape 301"/>
          <p:cNvGrpSpPr/>
          <p:nvPr/>
        </p:nvGrpSpPr>
        <p:grpSpPr>
          <a:xfrm>
            <a:off x="4861976" y="1459200"/>
            <a:ext cx="3775149" cy="290100"/>
            <a:chOff x="4861976" y="1459200"/>
            <a:chExt cx="3775149" cy="290100"/>
          </a:xfrm>
        </p:grpSpPr>
        <p:sp>
          <p:nvSpPr>
            <p:cNvPr id="302" name="Shape 302"/>
            <p:cNvSpPr/>
            <p:nvPr/>
          </p:nvSpPr>
          <p:spPr>
            <a:xfrm rot="-5355">
              <a:off x="4861975" y="1550239"/>
              <a:ext cx="577801" cy="108000"/>
            </a:xfrm>
            <a:prstGeom prst="leftArrow">
              <a:avLst>
                <a:gd fmla="val 52285" name="adj1"/>
                <a:gd fmla="val 108137" name="adj2"/>
              </a:avLst>
            </a:pr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3" name="Shape 303"/>
            <p:cNvSpPr txBox="1"/>
            <p:nvPr/>
          </p:nvSpPr>
          <p:spPr>
            <a:xfrm>
              <a:off x="5534225" y="1459200"/>
              <a:ext cx="3102900" cy="29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200">
                  <a:solidFill>
                    <a:schemeClr val="lt1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Complete &amp; wait for verification</a:t>
              </a:r>
            </a:p>
          </p:txBody>
        </p:sp>
      </p:grpSp>
      <p:grpSp>
        <p:nvGrpSpPr>
          <p:cNvPr id="304" name="Shape 304"/>
          <p:cNvGrpSpPr/>
          <p:nvPr/>
        </p:nvGrpSpPr>
        <p:grpSpPr>
          <a:xfrm>
            <a:off x="4861976" y="1744950"/>
            <a:ext cx="2857049" cy="290100"/>
            <a:chOff x="4861976" y="1744950"/>
            <a:chExt cx="2857049" cy="290100"/>
          </a:xfrm>
        </p:grpSpPr>
        <p:sp>
          <p:nvSpPr>
            <p:cNvPr id="305" name="Shape 305"/>
            <p:cNvSpPr/>
            <p:nvPr/>
          </p:nvSpPr>
          <p:spPr>
            <a:xfrm rot="-5355">
              <a:off x="4861975" y="1835989"/>
              <a:ext cx="577801" cy="108000"/>
            </a:xfrm>
            <a:prstGeom prst="leftArrow">
              <a:avLst>
                <a:gd fmla="val 52285" name="adj1"/>
                <a:gd fmla="val 108137" name="adj2"/>
              </a:avLst>
            </a:pr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6" name="Shape 306"/>
            <p:cNvSpPr txBox="1"/>
            <p:nvPr/>
          </p:nvSpPr>
          <p:spPr>
            <a:xfrm>
              <a:off x="5500525" y="1744950"/>
              <a:ext cx="2218500" cy="29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200">
                  <a:solidFill>
                    <a:schemeClr val="lt1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Have been approved</a:t>
              </a:r>
            </a:p>
          </p:txBody>
        </p:sp>
      </p:grpSp>
      <p:grpSp>
        <p:nvGrpSpPr>
          <p:cNvPr id="307" name="Shape 307"/>
          <p:cNvGrpSpPr/>
          <p:nvPr/>
        </p:nvGrpSpPr>
        <p:grpSpPr>
          <a:xfrm>
            <a:off x="4861976" y="2060600"/>
            <a:ext cx="2857049" cy="290100"/>
            <a:chOff x="4861976" y="2060600"/>
            <a:chExt cx="2857049" cy="290100"/>
          </a:xfrm>
        </p:grpSpPr>
        <p:sp>
          <p:nvSpPr>
            <p:cNvPr id="308" name="Shape 308"/>
            <p:cNvSpPr/>
            <p:nvPr/>
          </p:nvSpPr>
          <p:spPr>
            <a:xfrm rot="-5355">
              <a:off x="4861975" y="2151639"/>
              <a:ext cx="577801" cy="108000"/>
            </a:xfrm>
            <a:prstGeom prst="leftArrow">
              <a:avLst>
                <a:gd fmla="val 52285" name="adj1"/>
                <a:gd fmla="val 108137" name="adj2"/>
              </a:avLst>
            </a:pr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9" name="Shape 309"/>
            <p:cNvSpPr txBox="1"/>
            <p:nvPr/>
          </p:nvSpPr>
          <p:spPr>
            <a:xfrm>
              <a:off x="5500525" y="2060600"/>
              <a:ext cx="2218500" cy="29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200">
                  <a:solidFill>
                    <a:schemeClr val="lt1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Have been declined</a:t>
              </a:r>
            </a:p>
          </p:txBody>
        </p:sp>
      </p:grpSp>
      <p:sp>
        <p:nvSpPr>
          <p:cNvPr id="310" name="Shape 310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</a:t>
            </a:r>
            <a:r>
              <a:rPr lang="en">
                <a:solidFill>
                  <a:srgbClr val="F1C232"/>
                </a:solidFill>
              </a:rPr>
              <a:t>8</a:t>
            </a:r>
          </a:p>
        </p:txBody>
      </p:sp>
      <p:pic>
        <p:nvPicPr>
          <p:cNvPr id="311" name="Shape 31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Shape 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Shape 317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</a:t>
            </a:r>
          </a:p>
        </p:txBody>
      </p:sp>
      <p:pic>
        <p:nvPicPr>
          <p:cNvPr id="318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Shape 319"/>
          <p:cNvSpPr txBox="1"/>
          <p:nvPr/>
        </p:nvSpPr>
        <p:spPr>
          <a:xfrm>
            <a:off x="1635450" y="1920050"/>
            <a:ext cx="58731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5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5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5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Test Cases and Results</a:t>
            </a:r>
          </a:p>
        </p:txBody>
      </p:sp>
      <p:sp>
        <p:nvSpPr>
          <p:cNvPr id="320" name="Shape 320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19</a:t>
            </a:r>
          </a:p>
        </p:txBody>
      </p:sp>
      <p:pic>
        <p:nvPicPr>
          <p:cNvPr id="321" name="Shape 3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/>
        </p:nvSpPr>
        <p:spPr>
          <a:xfrm>
            <a:off x="303575" y="195400"/>
            <a:ext cx="2294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Outline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730500" y="1389728"/>
            <a:ext cx="7683000" cy="27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3492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 Rounded"/>
              <a:buAutoNum type="arabicPeriod"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Operational Concept Overview</a:t>
            </a:r>
          </a:p>
          <a:p>
            <a:pPr indent="-3492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 Rounded"/>
              <a:buAutoNum type="arabicPeriod"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UI Demo</a:t>
            </a:r>
          </a:p>
          <a:p>
            <a:pPr indent="-3492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 Rounded"/>
              <a:buAutoNum type="arabicPeriod"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Test Cases and Results</a:t>
            </a:r>
          </a:p>
          <a:p>
            <a:pPr indent="-3492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 Rounded"/>
              <a:buAutoNum type="arabicPeriod"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Quality Focal Point</a:t>
            </a:r>
          </a:p>
          <a:p>
            <a:pPr indent="-349250" lvl="0" marL="457200" rtl="0">
              <a:lnSpc>
                <a:spcPct val="200000"/>
              </a:lnSpc>
              <a:spcBef>
                <a:spcPts val="0"/>
              </a:spcBef>
              <a:buClr>
                <a:srgbClr val="FFFFFF"/>
              </a:buClr>
              <a:buSzPts val="1900"/>
              <a:buFont typeface="Arial Rounded"/>
              <a:buAutoNum type="arabicPeriod"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Transition Plan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0" name="Shape 70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Shape 3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 txBox="1"/>
          <p:nvPr/>
        </p:nvSpPr>
        <p:spPr>
          <a:xfrm>
            <a:off x="151175" y="-33200"/>
            <a:ext cx="25791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Overview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28" name="Shape 328"/>
          <p:cNvSpPr txBox="1"/>
          <p:nvPr/>
        </p:nvSpPr>
        <p:spPr>
          <a:xfrm>
            <a:off x="975475" y="678738"/>
            <a:ext cx="7683000" cy="21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 Rounded"/>
              <a:buAutoNum type="arabicPeriod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Check if the system meets the requirements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800"/>
              <a:buFont typeface="Arial Rounded"/>
              <a:buAutoNum type="arabicPeriod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Find faults as early as possible and eliminate them before put into daily use</a:t>
            </a: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29" name="Shape 329"/>
          <p:cNvSpPr txBox="1"/>
          <p:nvPr/>
        </p:nvSpPr>
        <p:spPr>
          <a:xfrm>
            <a:off x="653850" y="510950"/>
            <a:ext cx="23874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>
              <a:spcBef>
                <a:spcPts val="0"/>
              </a:spcBef>
              <a:buClr>
                <a:srgbClr val="FFFFFF"/>
              </a:buClr>
              <a:buSzPts val="2400"/>
              <a:buFont typeface="Arial Rounded"/>
              <a:buChar char="●"/>
            </a:pPr>
            <a:r>
              <a:rPr lang="en" sz="24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Purposes</a:t>
            </a:r>
          </a:p>
        </p:txBody>
      </p:sp>
      <p:sp>
        <p:nvSpPr>
          <p:cNvPr id="330" name="Shape 330"/>
          <p:cNvSpPr txBox="1"/>
          <p:nvPr/>
        </p:nvSpPr>
        <p:spPr>
          <a:xfrm>
            <a:off x="653850" y="2141950"/>
            <a:ext cx="32616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ts val="2400"/>
              <a:buFont typeface="Arial Rounded"/>
              <a:buChar char="●"/>
            </a:pPr>
            <a:r>
              <a:rPr lang="en" sz="24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White box testing</a:t>
            </a:r>
          </a:p>
        </p:txBody>
      </p:sp>
      <p:sp>
        <p:nvSpPr>
          <p:cNvPr id="331" name="Shape 331"/>
          <p:cNvSpPr txBox="1"/>
          <p:nvPr/>
        </p:nvSpPr>
        <p:spPr>
          <a:xfrm>
            <a:off x="975475" y="2765666"/>
            <a:ext cx="76830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SzPts val="1800"/>
              <a:buFont typeface="Arial Rounded"/>
              <a:buAutoNum type="arabicPeriod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Use white box testing to validate and verify MySQL queries</a:t>
            </a: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32" name="Shape 332"/>
          <p:cNvSpPr txBox="1"/>
          <p:nvPr/>
        </p:nvSpPr>
        <p:spPr>
          <a:xfrm>
            <a:off x="653850" y="3056350"/>
            <a:ext cx="32616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ts val="2400"/>
              <a:buFont typeface="Arial Rounded"/>
              <a:buChar char="●"/>
            </a:pPr>
            <a:r>
              <a:rPr lang="en" sz="24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Black</a:t>
            </a:r>
            <a:r>
              <a:rPr lang="en" sz="24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 box testing</a:t>
            </a:r>
          </a:p>
        </p:txBody>
      </p:sp>
      <p:sp>
        <p:nvSpPr>
          <p:cNvPr id="333" name="Shape 333"/>
          <p:cNvSpPr txBox="1"/>
          <p:nvPr/>
        </p:nvSpPr>
        <p:spPr>
          <a:xfrm>
            <a:off x="975475" y="3469200"/>
            <a:ext cx="7935000" cy="14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SzPts val="1800"/>
              <a:buFont typeface="Arial Rounded"/>
              <a:buAutoNum type="arabicPeriod"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Scrutinize whether the firebase can send notification correctly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800"/>
              <a:buFont typeface="Arial Rounded"/>
              <a:buAutoNum type="arabicPeriod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Use the black box testing to check the correctness of various functions, like: </a:t>
            </a: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Challenging others</a:t>
            </a: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, competitor selection, score system and rank system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20</a:t>
            </a:r>
          </a:p>
        </p:txBody>
      </p:sp>
      <p:pic>
        <p:nvPicPr>
          <p:cNvPr id="335" name="Shape 3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Shape 3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Shape 341"/>
          <p:cNvSpPr txBox="1"/>
          <p:nvPr/>
        </p:nvSpPr>
        <p:spPr>
          <a:xfrm>
            <a:off x="151175" y="-33200"/>
            <a:ext cx="407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TC-01 Navigation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342" name="Shape 3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43" name="Shape 343"/>
          <p:cNvGraphicFramePr/>
          <p:nvPr/>
        </p:nvGraphicFramePr>
        <p:xfrm>
          <a:off x="483050" y="746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2383750"/>
                <a:gridCol w="3971325"/>
                <a:gridCol w="1944200"/>
              </a:tblGrid>
              <a:tr h="526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Case Number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Item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Result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TC-01-01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bottom right button in the home map page should link to the pop up challenge page.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9019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TC-01-02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today’s challenge button should link to an extra pop up page in which the detail description of challenge is provided.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7657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TC-01-03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challenger button should navigate users to the competitor selection page.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TC-01-04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submitting button should allow users to submit their own idea about challenge topic to the system.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</a:tbl>
          </a:graphicData>
        </a:graphic>
      </p:graphicFrame>
      <p:sp>
        <p:nvSpPr>
          <p:cNvPr id="344" name="Shape 344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Shape 3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Shape 350"/>
          <p:cNvSpPr txBox="1"/>
          <p:nvPr/>
        </p:nvSpPr>
        <p:spPr>
          <a:xfrm>
            <a:off x="151175" y="-33200"/>
            <a:ext cx="407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TC-01 Navigation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351" name="Shape 3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52" name="Shape 352"/>
          <p:cNvGraphicFramePr/>
          <p:nvPr/>
        </p:nvGraphicFramePr>
        <p:xfrm>
          <a:off x="483050" y="746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2383750"/>
                <a:gridCol w="3971325"/>
                <a:gridCol w="1944200"/>
              </a:tblGrid>
              <a:tr h="526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Case Number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Item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Result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TC-01-05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rank button in challenge homepage should demonstrate the rank of all users’ scores in non-ascending order.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947975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TC-01-06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challenge friends button should have link to take users to the challenge others page, in which a user can challenge his/her friends from either friend list or contact list.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15597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TC-01-07-01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Whenever the user has hitted the send button in challenge others page, if the challenged friends come from Populic, the system should navigate them back to the homepage automatically. 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If the challenged friends come from contact list, the system should navigate users to message page and allow them to send message.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</a:tbl>
          </a:graphicData>
        </a:graphic>
      </p:graphicFrame>
      <p:sp>
        <p:nvSpPr>
          <p:cNvPr id="353" name="Shape 353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22</a:t>
            </a:r>
          </a:p>
        </p:txBody>
      </p:sp>
      <p:pic>
        <p:nvPicPr>
          <p:cNvPr id="354" name="Shape 3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Shape 3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Shape 360"/>
          <p:cNvSpPr txBox="1"/>
          <p:nvPr/>
        </p:nvSpPr>
        <p:spPr>
          <a:xfrm>
            <a:off x="151175" y="-33200"/>
            <a:ext cx="407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TC-01 Navigation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361" name="Shape 3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62" name="Shape 362"/>
          <p:cNvGraphicFramePr/>
          <p:nvPr/>
        </p:nvGraphicFramePr>
        <p:xfrm>
          <a:off x="483050" y="746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2383750"/>
                <a:gridCol w="3971325"/>
                <a:gridCol w="1944200"/>
              </a:tblGrid>
              <a:tr h="526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Case Number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Item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Result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TC-01-08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Whenever the user picked up an available challenger as the competitor, the system should take this user to the competition page.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9019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TC-01-09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Whenever the user picked up an unavailable challenger as the competitor, the system should illustrate a dialog to tell this user is unavailable, and then update the competitor candidate list automatically in the selection page.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7657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TC-01-10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do it button in competition page should link to the camera in which a user can take picture/shot a video.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</a:tbl>
          </a:graphicData>
        </a:graphic>
      </p:graphicFrame>
      <p:sp>
        <p:nvSpPr>
          <p:cNvPr id="363" name="Shape 363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Shape 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Shape 369"/>
          <p:cNvSpPr txBox="1"/>
          <p:nvPr/>
        </p:nvSpPr>
        <p:spPr>
          <a:xfrm>
            <a:off x="151175" y="-33200"/>
            <a:ext cx="407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TC-01 Navigation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370" name="Shape 3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71" name="Shape 371"/>
          <p:cNvGraphicFramePr/>
          <p:nvPr/>
        </p:nvGraphicFramePr>
        <p:xfrm>
          <a:off x="483050" y="746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2383750"/>
                <a:gridCol w="3971325"/>
                <a:gridCol w="1944200"/>
              </a:tblGrid>
              <a:tr h="526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Case Number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Item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Result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TC-01-11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Whenever the user send a challenge post successfully, the system will take this user back to competition page.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9019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TC-01-12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verification button allows a user to approve / disapprove his/her opponent post.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7657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TC-01-13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Whenever a user finished the verification process, the system will take him / her back.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TC-01-14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go back button in the top-left corner in every page should take a user back to previous page.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</a:tbl>
          </a:graphicData>
        </a:graphic>
      </p:graphicFrame>
      <p:sp>
        <p:nvSpPr>
          <p:cNvPr id="372" name="Shape 372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Shape 3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Shape 378"/>
          <p:cNvSpPr txBox="1"/>
          <p:nvPr/>
        </p:nvSpPr>
        <p:spPr>
          <a:xfrm>
            <a:off x="151175" y="-33200"/>
            <a:ext cx="407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TC-02 Notification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379" name="Shape 3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80" name="Shape 380"/>
          <p:cNvGraphicFramePr/>
          <p:nvPr/>
        </p:nvGraphicFramePr>
        <p:xfrm>
          <a:off x="483050" y="746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2383750"/>
                <a:gridCol w="3971325"/>
                <a:gridCol w="1944200"/>
              </a:tblGrid>
              <a:tr h="526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Case Number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Item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Result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TC-02-01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system should send challenge notification to a user if he / she has been challenged by others.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9019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TC-02-02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system should send competitor notification to a user if he / she has successfully been picked up as a competitor with one of his / her friends.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7657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TC-02-03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The system should send approving notification to a user immediately after the opponent has completed the challenge.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TC-02-04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system should send the approved / disapproved notification to a user as soon as his / her posts has been verified.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</a:tbl>
          </a:graphicData>
        </a:graphic>
      </p:graphicFrame>
      <p:sp>
        <p:nvSpPr>
          <p:cNvPr id="381" name="Shape 381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Shape 3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Shape 3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88" name="Shape 388"/>
          <p:cNvGraphicFramePr/>
          <p:nvPr/>
        </p:nvGraphicFramePr>
        <p:xfrm>
          <a:off x="422350" y="1160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2383750"/>
                <a:gridCol w="3971325"/>
                <a:gridCol w="1944200"/>
              </a:tblGrid>
              <a:tr h="526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Case Number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Item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Result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TC-02-05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notification should be shown as a dialog at the top of the screen and is supposed to take the user back to our app when he / she clicks it.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9019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TC-02-06</a:t>
                      </a:r>
                    </a:p>
                    <a:p>
                      <a:pPr indent="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Whenever a user receives a notification, the icon should have a red spot at the top-right corner.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9019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TC-02-07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The application should take users to Message page and fill in “To:”, textfield automatically when the user want to change friends in contact list.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</a:tbl>
          </a:graphicData>
        </a:graphic>
      </p:graphicFrame>
      <p:sp>
        <p:nvSpPr>
          <p:cNvPr id="389" name="Shape 389"/>
          <p:cNvSpPr txBox="1"/>
          <p:nvPr/>
        </p:nvSpPr>
        <p:spPr>
          <a:xfrm>
            <a:off x="151175" y="-33200"/>
            <a:ext cx="407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TC-02 Notification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90" name="Shape 390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Shape 3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Shape 3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Shape 397"/>
          <p:cNvSpPr txBox="1"/>
          <p:nvPr/>
        </p:nvSpPr>
        <p:spPr>
          <a:xfrm>
            <a:off x="151175" y="-33200"/>
            <a:ext cx="54708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TC-03 Competition logic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graphicFrame>
        <p:nvGraphicFramePr>
          <p:cNvPr id="398" name="Shape 398"/>
          <p:cNvGraphicFramePr/>
          <p:nvPr/>
        </p:nvGraphicFramePr>
        <p:xfrm>
          <a:off x="422363" y="71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2383750"/>
                <a:gridCol w="3971325"/>
                <a:gridCol w="1944200"/>
              </a:tblGrid>
              <a:tr h="526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Case Number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Test Item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Result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6369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TC-03-01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If both of two challengers are available (not matched), they are supposed to be matched successfully whenever one of them picks up another.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9019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TC-03-02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If one of those two challengers is not available, the database should detect it and forbid the duplicated match.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901950">
                <a:tc>
                  <a:txBody>
                    <a:bodyPr>
                      <a:noAutofit/>
                    </a:bodyPr>
                    <a:lstStyle/>
                    <a:p>
                      <a:pPr indent="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TC-03-03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If two users have challenged the other simultaneously and one of them picked up another in advance, then the status for both of them should be matched.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Pass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</a:tbl>
          </a:graphicData>
        </a:graphic>
      </p:graphicFrame>
      <p:sp>
        <p:nvSpPr>
          <p:cNvPr id="399" name="Shape 399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5" name="Shape 40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06" name="Shape 4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Shape 407"/>
          <p:cNvSpPr txBox="1"/>
          <p:nvPr/>
        </p:nvSpPr>
        <p:spPr>
          <a:xfrm>
            <a:off x="1635450" y="1920050"/>
            <a:ext cx="58731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5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5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5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Quality Focal Point</a:t>
            </a:r>
          </a:p>
        </p:txBody>
      </p:sp>
      <p:sp>
        <p:nvSpPr>
          <p:cNvPr id="408" name="Shape 408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</a:t>
            </a:r>
            <a:r>
              <a:rPr lang="en">
                <a:solidFill>
                  <a:srgbClr val="F1C232"/>
                </a:solidFill>
              </a:rPr>
              <a:t>8</a:t>
            </a:r>
          </a:p>
        </p:txBody>
      </p:sp>
      <p:pic>
        <p:nvPicPr>
          <p:cNvPr id="409" name="Shape 4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15" name="Shape 4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Shape 416"/>
          <p:cNvSpPr txBox="1"/>
          <p:nvPr/>
        </p:nvSpPr>
        <p:spPr>
          <a:xfrm>
            <a:off x="3217250" y="259575"/>
            <a:ext cx="29577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7" name="Shape 417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Traceability Matrix</a:t>
            </a:r>
          </a:p>
        </p:txBody>
      </p:sp>
      <p:graphicFrame>
        <p:nvGraphicFramePr>
          <p:cNvPr id="418" name="Shape 418"/>
          <p:cNvGraphicFramePr/>
          <p:nvPr/>
        </p:nvGraphicFramePr>
        <p:xfrm>
          <a:off x="357100" y="860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{06164734-D265-4FEF-9611-467412230FAC}</a:tableStyleId>
              </a:tblPr>
              <a:tblGrid>
                <a:gridCol w="2147350"/>
                <a:gridCol w="2147350"/>
                <a:gridCol w="2147350"/>
                <a:gridCol w="2147350"/>
              </a:tblGrid>
              <a:tr h="41597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Capability Goals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Requirements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Use Cases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Test Cases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7353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1C232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OC-1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 In-App friend List, Phone Contact List Access and SMS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WC_4596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UC-07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TC-01-07, TC-01-15, TC-01-16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72855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1C232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OC-2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 Challenge Complete Competition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WC_4596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UC-03, UC-05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TC-01-03, TC-03-02, TC-03-03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72855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1C232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OC-3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 Challenge Topic Suggestion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WC_4601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UC-06, UC-10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TC-01-04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728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1C232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OC-4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 Upcoming Challenge Post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WC_4595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UC-02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TC-01-02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</a:tbl>
          </a:graphicData>
        </a:graphic>
      </p:graphicFrame>
      <p:sp>
        <p:nvSpPr>
          <p:cNvPr id="419" name="Shape 4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20" name="Shape 4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Shape 421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</a:t>
            </a:r>
          </a:p>
        </p:txBody>
      </p:sp>
      <p:sp>
        <p:nvSpPr>
          <p:cNvPr id="78" name="Shape 78"/>
          <p:cNvSpPr txBox="1"/>
          <p:nvPr/>
        </p:nvSpPr>
        <p:spPr>
          <a:xfrm>
            <a:off x="525575" y="835250"/>
            <a:ext cx="8363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5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5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5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Operational Concept Overview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27" name="Shape 4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Shape 428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Traceability Matrix</a:t>
            </a:r>
          </a:p>
        </p:txBody>
      </p:sp>
      <p:graphicFrame>
        <p:nvGraphicFramePr>
          <p:cNvPr id="429" name="Shape 429"/>
          <p:cNvGraphicFramePr/>
          <p:nvPr/>
        </p:nvGraphicFramePr>
        <p:xfrm>
          <a:off x="357100" y="860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{06164734-D265-4FEF-9611-467412230FAC}</a:tableStyleId>
              </a:tblPr>
              <a:tblGrid>
                <a:gridCol w="2147350"/>
                <a:gridCol w="2147350"/>
                <a:gridCol w="2147350"/>
                <a:gridCol w="2147350"/>
              </a:tblGrid>
              <a:tr h="412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Capability Goals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Requirements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Use Cases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Test Cases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804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1C232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OC-5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 View Approve or Decline Challenge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WC_4537, WC_4600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UC-08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TC-01-06, TC-01-12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804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1C232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OC-6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 Challenge Game Pop Screen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WC_4531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UC-01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TC-01-02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804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1C232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OC-7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 Offline and Online Notifications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WC_4599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UC-03, UC-05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TC-02-01, 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TC-02-02, TC-02-03, TC-02-04, TC-02-05, TC-02-06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804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1C232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OC-8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 Competition Points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WC_4598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UC-05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TC-01-05, 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</a:tbl>
          </a:graphicData>
        </a:graphic>
      </p:graphicFrame>
      <p:pic>
        <p:nvPicPr>
          <p:cNvPr id="430" name="Shape 4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Shape 431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37" name="Shape 4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9050" y="-241650"/>
            <a:ext cx="9193051" cy="53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Shape 438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Technical Debt</a:t>
            </a:r>
          </a:p>
        </p:txBody>
      </p:sp>
      <p:sp>
        <p:nvSpPr>
          <p:cNvPr id="439" name="Shape 439"/>
          <p:cNvSpPr txBox="1"/>
          <p:nvPr/>
        </p:nvSpPr>
        <p:spPr>
          <a:xfrm>
            <a:off x="320400" y="699000"/>
            <a:ext cx="8503200" cy="37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 Rounded"/>
              <a:buChar char="-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Solved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 Rounded"/>
              <a:buChar char="-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Slight inconsistencies between modules and coding styles. Solved: By implementing similar modular structure and file naming. For Push Notifications Modules, coding structures were refactored to mock existing code modules. Spent extra time into refactoring. 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 Rounded"/>
              <a:buChar char="-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Parallel Development - Separation of development branches Solved: Coordination between developers and coordinating code reviews through meetings. </a:t>
            </a:r>
          </a:p>
          <a:p>
            <a:pPr indent="-342900" lvl="1" marL="914400" rtl="0">
              <a:spcBef>
                <a:spcPts val="0"/>
              </a:spcBef>
              <a:buClr>
                <a:srgbClr val="FFFFFF"/>
              </a:buClr>
              <a:buSzPts val="1800"/>
              <a:buFont typeface="Arial Rounded"/>
              <a:buChar char="-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Lack Of Knowledge - Solved: Investing time to learn new technologies such as react native and redux.</a:t>
            </a:r>
          </a:p>
        </p:txBody>
      </p:sp>
      <p:pic>
        <p:nvPicPr>
          <p:cNvPr id="440" name="Shape 4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Shape 441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47" name="Shape 4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Shape 448"/>
          <p:cNvSpPr txBox="1"/>
          <p:nvPr/>
        </p:nvSpPr>
        <p:spPr>
          <a:xfrm>
            <a:off x="320400" y="699000"/>
            <a:ext cx="8503200" cy="37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 Rounded"/>
              <a:buChar char="-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Remaining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 Rounded"/>
              <a:buChar char="-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Sending Text Messages From Backend Requires Alternative Method. Navigation to Messenger app. Text Message r equires Sim Card to send.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 Rounded"/>
              <a:buChar char="-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Notifications(Game) - Implemented to meet requirements and be workable. Method of implementation disallows for further additional features associated with task 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(User Navigation to Corresponding Page)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 Rounded"/>
              <a:buChar char="-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Code Formatting - File Splitting (Backend Code) Takes time scrolling through file to find code segments</a:t>
            </a:r>
          </a:p>
          <a:p>
            <a:pPr indent="-342900" lvl="1" marL="914400" rtl="0">
              <a:spcBef>
                <a:spcPts val="0"/>
              </a:spcBef>
              <a:buClr>
                <a:srgbClr val="FFFFFF"/>
              </a:buClr>
              <a:buSzPts val="1800"/>
              <a:buFont typeface="Arial Rounded"/>
              <a:buChar char="-"/>
            </a:pPr>
            <a:r>
              <a:rPr lang="en" sz="18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Lack of Alignment of Standards - Ignored Some slight standards for code in order to deliver workable project</a:t>
            </a:r>
          </a:p>
        </p:txBody>
      </p:sp>
      <p:sp>
        <p:nvSpPr>
          <p:cNvPr id="449" name="Shape 449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Technical Debt</a:t>
            </a:r>
          </a:p>
        </p:txBody>
      </p:sp>
      <p:pic>
        <p:nvPicPr>
          <p:cNvPr id="450" name="Shape 4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Shape 451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57" name="Shape 4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Shape 458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Metric: Developer Code Review</a:t>
            </a:r>
          </a:p>
        </p:txBody>
      </p:sp>
      <p:pic>
        <p:nvPicPr>
          <p:cNvPr id="459" name="Shape 4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0005" y="571500"/>
            <a:ext cx="6943989" cy="396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Shape 4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Shape 461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67" name="Shape 4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Shape 468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Metric: BurnDown Chart</a:t>
            </a:r>
          </a:p>
        </p:txBody>
      </p:sp>
      <p:pic>
        <p:nvPicPr>
          <p:cNvPr id="469" name="Shape 4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Shape 4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2350" y="789830"/>
            <a:ext cx="7279299" cy="3749747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Shape 471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Shape 4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Shape 477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</a:t>
            </a:r>
          </a:p>
        </p:txBody>
      </p:sp>
      <p:pic>
        <p:nvPicPr>
          <p:cNvPr id="478" name="Shape 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Shape 479"/>
          <p:cNvSpPr txBox="1"/>
          <p:nvPr/>
        </p:nvSpPr>
        <p:spPr>
          <a:xfrm>
            <a:off x="2766925" y="2205300"/>
            <a:ext cx="44361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5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5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5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Transition Plan</a:t>
            </a:r>
          </a:p>
        </p:txBody>
      </p:sp>
      <p:pic>
        <p:nvPicPr>
          <p:cNvPr id="480" name="Shape 4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Shape 481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Shape 4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Shape 487"/>
          <p:cNvSpPr txBox="1"/>
          <p:nvPr/>
        </p:nvSpPr>
        <p:spPr>
          <a:xfrm>
            <a:off x="116375" y="151325"/>
            <a:ext cx="58608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Objective of Transition Plan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488" name="Shape 488"/>
          <p:cNvSpPr txBox="1"/>
          <p:nvPr/>
        </p:nvSpPr>
        <p:spPr>
          <a:xfrm>
            <a:off x="975475" y="678738"/>
            <a:ext cx="7683000" cy="21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489" name="Shape 489"/>
          <p:cNvSpPr txBox="1"/>
          <p:nvPr/>
        </p:nvSpPr>
        <p:spPr>
          <a:xfrm>
            <a:off x="653875" y="963475"/>
            <a:ext cx="8256600" cy="4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ts val="2400"/>
              <a:buFont typeface="Arial Rounded"/>
              <a:buChar char="●"/>
            </a:pPr>
            <a:r>
              <a:rPr lang="en" sz="24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Get ready for transition and test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ts val="2400"/>
              <a:buFont typeface="Arial Rounded"/>
              <a:buChar char="●"/>
            </a:pPr>
            <a:r>
              <a:rPr lang="en" sz="24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Deploy our app on our client’s server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ts val="2400"/>
              <a:buFont typeface="Arial Rounded"/>
              <a:buChar char="●"/>
            </a:pPr>
            <a:r>
              <a:rPr lang="en" sz="24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Test and evaluate app </a:t>
            </a:r>
            <a:r>
              <a:rPr lang="en" sz="24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on our client’s server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ts val="2400"/>
              <a:buFont typeface="Arial Rounded"/>
              <a:buChar char="●"/>
            </a:pPr>
            <a:r>
              <a:rPr lang="en" sz="24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Deliver all the source code and the document</a:t>
            </a:r>
          </a:p>
        </p:txBody>
      </p:sp>
      <p:sp>
        <p:nvSpPr>
          <p:cNvPr id="490" name="Shape 490"/>
          <p:cNvSpPr txBox="1"/>
          <p:nvPr/>
        </p:nvSpPr>
        <p:spPr>
          <a:xfrm>
            <a:off x="806250" y="2141950"/>
            <a:ext cx="32616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491" name="Shape 491"/>
          <p:cNvSpPr txBox="1"/>
          <p:nvPr/>
        </p:nvSpPr>
        <p:spPr>
          <a:xfrm>
            <a:off x="975475" y="2765666"/>
            <a:ext cx="76830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492" name="Shape 492"/>
          <p:cNvSpPr txBox="1"/>
          <p:nvPr/>
        </p:nvSpPr>
        <p:spPr>
          <a:xfrm>
            <a:off x="806250" y="3056350"/>
            <a:ext cx="32616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493" name="Shape 493"/>
          <p:cNvSpPr txBox="1"/>
          <p:nvPr/>
        </p:nvSpPr>
        <p:spPr>
          <a:xfrm>
            <a:off x="975475" y="3469200"/>
            <a:ext cx="7935000" cy="14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494" name="Shape 4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Shape 495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Shape 5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Shape 501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Preparation</a:t>
            </a:r>
          </a:p>
        </p:txBody>
      </p:sp>
      <p:graphicFrame>
        <p:nvGraphicFramePr>
          <p:cNvPr id="502" name="Shape 502"/>
          <p:cNvGraphicFramePr/>
          <p:nvPr/>
        </p:nvGraphicFramePr>
        <p:xfrm>
          <a:off x="665075" y="864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1903600"/>
                <a:gridCol w="6022175"/>
              </a:tblGrid>
              <a:tr h="821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Category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Item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665725">
                <a:tc>
                  <a:txBody>
                    <a:bodyPr>
                      <a:noAutofit/>
                    </a:bodyPr>
                    <a:lstStyle/>
                    <a:p>
                      <a:pPr indent="0" lvl="0" marL="76200" marR="76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Hardware 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Macbook(several), iPhone(several)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6775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Software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Xcode,Webstorm, React Native, Mysql,Firebase,Ubuntu14.0.4, Nodejs, GitHub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665725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Site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On campus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7365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Staff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Developer Team, Tester, Trainer, Client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</a:tbl>
          </a:graphicData>
        </a:graphic>
      </p:graphicFrame>
      <p:pic>
        <p:nvPicPr>
          <p:cNvPr id="503" name="Shape 5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Shape 504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37</a:t>
            </a:r>
          </a:p>
        </p:txBody>
      </p:sp>
      <p:sp>
        <p:nvSpPr>
          <p:cNvPr id="505" name="Shape 5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Shape 5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Shape 511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Operation</a:t>
            </a:r>
          </a:p>
        </p:txBody>
      </p:sp>
      <p:graphicFrame>
        <p:nvGraphicFramePr>
          <p:cNvPr id="512" name="Shape 512"/>
          <p:cNvGraphicFramePr/>
          <p:nvPr/>
        </p:nvGraphicFramePr>
        <p:xfrm>
          <a:off x="558450" y="1159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1740800"/>
                <a:gridCol w="6223875"/>
              </a:tblGrid>
              <a:tr h="7321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Category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Operation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818050">
                <a:tc>
                  <a:txBody>
                    <a:bodyPr>
                      <a:noAutofit/>
                    </a:bodyPr>
                    <a:lstStyle/>
                    <a:p>
                      <a:pPr indent="0" lvl="0" marL="76200" marR="76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Testing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 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Provide Testing Document and 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Acceptable Test Case</a:t>
                      </a: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(We have done beta test,find several bugs and fixed most)</a:t>
                      </a:r>
                    </a:p>
                    <a:p>
                      <a:pPr indent="-6985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818525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Training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Provide Technical Support and Document</a:t>
                      </a:r>
                    </a:p>
                    <a:p>
                      <a:pPr indent="-6985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(Our app is not obvious to use, but we write a easily readable manual for user to operate)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84555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Evaluation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Client Feedback</a:t>
                      </a:r>
                    </a:p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(We have received the beta test feedback and trying to satisfy all the reasonable requirement)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</a:tbl>
          </a:graphicData>
        </a:graphic>
      </p:graphicFrame>
      <p:pic>
        <p:nvPicPr>
          <p:cNvPr id="513" name="Shape 5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Shape 514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38</a:t>
            </a:r>
          </a:p>
        </p:txBody>
      </p:sp>
      <p:sp>
        <p:nvSpPr>
          <p:cNvPr id="515" name="Shape 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Shape 5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Shape 521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Milestones Plan</a:t>
            </a:r>
          </a:p>
        </p:txBody>
      </p:sp>
      <p:pic>
        <p:nvPicPr>
          <p:cNvPr id="522" name="Shape 5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Shape 523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42</a:t>
            </a:r>
          </a:p>
        </p:txBody>
      </p:sp>
      <p:sp>
        <p:nvSpPr>
          <p:cNvPr id="524" name="Shape 5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525" name="Shape 5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875" y="595513"/>
            <a:ext cx="7830873" cy="395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4</a:t>
            </a:r>
          </a:p>
        </p:txBody>
      </p:sp>
      <p:graphicFrame>
        <p:nvGraphicFramePr>
          <p:cNvPr id="86" name="Shape 86"/>
          <p:cNvGraphicFramePr/>
          <p:nvPr/>
        </p:nvGraphicFramePr>
        <p:xfrm>
          <a:off x="68975" y="599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2260875"/>
                <a:gridCol w="2853600"/>
                <a:gridCol w="2514025"/>
                <a:gridCol w="1377550"/>
              </a:tblGrid>
              <a:tr h="1303100">
                <a:tc gridSpan="4">
                  <a:txBody>
                    <a:bodyPr>
                      <a:noAutofit/>
                    </a:bodyPr>
                    <a:lstStyle/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Assumptions:</a:t>
                      </a:r>
                    </a:p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Users have iPhone and Internet</a:t>
                      </a:r>
                    </a:p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User would like to challenge their friends</a:t>
                      </a:r>
                    </a:p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User would like to show their posts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 hMerge="1"/>
                <a:tc hMerge="1"/>
                <a:tc hMerge="1"/>
              </a:tr>
              <a:tr h="530475">
                <a:tc>
                  <a:txBody>
                    <a:bodyPr>
                      <a:noAutofit/>
                    </a:bodyPr>
                    <a:lstStyle/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Stakeholders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Initiatives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Value Propositions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Beneficiaries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2230225">
                <a:tc>
                  <a:txBody>
                    <a:bodyPr>
                      <a:noAutofit/>
                    </a:bodyPr>
                    <a:lstStyle/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Developers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	● Client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	● Maintainers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	● Users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	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</a:p>
                  </a:txBody>
                  <a:tcPr marT="91425" marB="91425" marR="91425" marL="91425">
                    <a:lnL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Develop the challenge part of the app 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Design the app(UI), advertise the app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Maintain the app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Keep using the app and give feedback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Challenge their friends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Attracting more people to join the activities  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To promote activities</a:t>
                      </a:r>
                      <a:br>
                        <a:rPr lang="en" sz="1200">
                          <a:solidFill>
                            <a:srgbClr val="FFFFFF"/>
                          </a:solidFill>
                        </a:rPr>
                      </a:b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To help students to find out what is happening around them and increase user’s happiness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Users</a:t>
                      </a:r>
                    </a:p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● Client</a:t>
                      </a:r>
                    </a:p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  <a:p>
                      <a:pPr indent="45720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</a:tbl>
          </a:graphicData>
        </a:graphic>
      </p:graphicFrame>
      <p:sp>
        <p:nvSpPr>
          <p:cNvPr id="87" name="Shape 87"/>
          <p:cNvSpPr txBox="1"/>
          <p:nvPr/>
        </p:nvSpPr>
        <p:spPr>
          <a:xfrm>
            <a:off x="204375" y="0"/>
            <a:ext cx="7493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Shared Vision: Program Diagram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Shape 5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Shape 531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Milestones Plan</a:t>
            </a:r>
          </a:p>
        </p:txBody>
      </p:sp>
      <p:pic>
        <p:nvPicPr>
          <p:cNvPr id="532" name="Shape 5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Shape 533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42</a:t>
            </a:r>
          </a:p>
        </p:txBody>
      </p:sp>
      <p:sp>
        <p:nvSpPr>
          <p:cNvPr id="534" name="Shape 5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535" name="Shape 5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325" y="580200"/>
            <a:ext cx="7804674" cy="398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" name="Shape 5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Shape 541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Milestones Plan</a:t>
            </a:r>
          </a:p>
        </p:txBody>
      </p:sp>
      <p:pic>
        <p:nvPicPr>
          <p:cNvPr id="542" name="Shape 5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Shape 543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42</a:t>
            </a:r>
          </a:p>
        </p:txBody>
      </p:sp>
      <p:sp>
        <p:nvSpPr>
          <p:cNvPr id="544" name="Shape 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545" name="Shape 5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575" y="579675"/>
            <a:ext cx="7853000" cy="4010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Shape 5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Shape 551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Stakeholder Role &amp; Responsibilities</a:t>
            </a:r>
          </a:p>
        </p:txBody>
      </p:sp>
      <p:graphicFrame>
        <p:nvGraphicFramePr>
          <p:cNvPr id="552" name="Shape 552"/>
          <p:cNvGraphicFramePr/>
          <p:nvPr/>
        </p:nvGraphicFramePr>
        <p:xfrm>
          <a:off x="820650" y="11919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1983825"/>
                <a:gridCol w="1955875"/>
                <a:gridCol w="3563000"/>
              </a:tblGrid>
              <a:tr h="3856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22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Date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Role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Responsibility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447675">
                <a:tc>
                  <a:txBody>
                    <a:bodyPr>
                      <a:noAutofit/>
                    </a:bodyPr>
                    <a:lstStyle/>
                    <a:p>
                      <a:pPr indent="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12/01/17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client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Provide authorization of firebase and maintenance and update schedule 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390525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12/04/17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Front-end team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Fix bugs / Test / Provide technical support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447675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12/04/17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Back-end team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Offer all the challenge API and database 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Schema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.</a:t>
                      </a:r>
                    </a:p>
                  </a:txBody>
                  <a:tcPr marT="38100" marB="38100" marR="38100" marL="38100" anchor="ctr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447675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12/06/17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Team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Have all documents ready and deliver the whole function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447675">
                <a:tc>
                  <a:txBody>
                    <a:bodyPr>
                      <a:noAutofit/>
                    </a:bodyPr>
                    <a:lstStyle/>
                    <a:p>
                      <a:pPr indent="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12/06/17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Maintainer 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Learn to maintain upcoming challenge  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</a:tbl>
          </a:graphicData>
        </a:graphic>
      </p:graphicFrame>
      <p:pic>
        <p:nvPicPr>
          <p:cNvPr id="553" name="Shape 5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Shape 554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39</a:t>
            </a:r>
          </a:p>
        </p:txBody>
      </p:sp>
      <p:sp>
        <p:nvSpPr>
          <p:cNvPr id="555" name="Shape 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Shape 5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Shape 561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Transition Risks </a:t>
            </a:r>
          </a:p>
        </p:txBody>
      </p:sp>
      <p:pic>
        <p:nvPicPr>
          <p:cNvPr id="562" name="Shape 5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Shape 563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40</a:t>
            </a:r>
          </a:p>
        </p:txBody>
      </p:sp>
      <p:sp>
        <p:nvSpPr>
          <p:cNvPr id="564" name="Shape 5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65" name="Shape 565"/>
          <p:cNvSpPr txBox="1"/>
          <p:nvPr/>
        </p:nvSpPr>
        <p:spPr>
          <a:xfrm>
            <a:off x="689850" y="854575"/>
            <a:ext cx="7683000" cy="16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Maintenance  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Project meeting.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Work breakdown </a:t>
            </a:r>
            <a:r>
              <a:rPr lang="en">
                <a:solidFill>
                  <a:srgbClr val="FFFFFF"/>
                </a:solidFill>
              </a:rPr>
              <a:t>document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User manual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Maintenance video</a:t>
            </a:r>
          </a:p>
        </p:txBody>
      </p:sp>
      <p:sp>
        <p:nvSpPr>
          <p:cNvPr id="566" name="Shape 566"/>
          <p:cNvSpPr txBox="1"/>
          <p:nvPr/>
        </p:nvSpPr>
        <p:spPr>
          <a:xfrm>
            <a:off x="689850" y="2571625"/>
            <a:ext cx="7197000" cy="16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Ambiguous code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refactor the code 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Finish</a:t>
            </a:r>
            <a:r>
              <a:rPr lang="en">
                <a:solidFill>
                  <a:srgbClr val="FFFFFF"/>
                </a:solidFill>
              </a:rPr>
              <a:t> the comment and document of our code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1" name="Shape 5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Shape 572"/>
          <p:cNvSpPr txBox="1"/>
          <p:nvPr/>
        </p:nvSpPr>
        <p:spPr>
          <a:xfrm>
            <a:off x="180200" y="0"/>
            <a:ext cx="7502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Required Resources</a:t>
            </a:r>
          </a:p>
        </p:txBody>
      </p:sp>
      <p:pic>
        <p:nvPicPr>
          <p:cNvPr id="573" name="Shape 5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Shape 574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41</a:t>
            </a:r>
          </a:p>
        </p:txBody>
      </p:sp>
      <p:sp>
        <p:nvSpPr>
          <p:cNvPr id="575" name="Shape 5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76" name="Shape 576"/>
          <p:cNvSpPr txBox="1"/>
          <p:nvPr/>
        </p:nvSpPr>
        <p:spPr>
          <a:xfrm>
            <a:off x="689850" y="854575"/>
            <a:ext cx="7683000" cy="16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77" name="Shape 577"/>
          <p:cNvSpPr txBox="1"/>
          <p:nvPr/>
        </p:nvSpPr>
        <p:spPr>
          <a:xfrm>
            <a:off x="797525" y="1313994"/>
            <a:ext cx="7197000" cy="25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Technical Manual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Guide on Setting up FireBase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DB </a:t>
            </a:r>
            <a:r>
              <a:rPr lang="en">
                <a:solidFill>
                  <a:schemeClr val="lt1"/>
                </a:solidFill>
              </a:rPr>
              <a:t>Schema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Software Product Elements 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Guide on how to manage Database.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User Manual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Simple guide on how to use main features of challenge function.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Display of difference situation 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Source Code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Github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2" name="Shape 5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Shape 583"/>
          <p:cNvSpPr txBox="1"/>
          <p:nvPr/>
        </p:nvSpPr>
        <p:spPr>
          <a:xfrm>
            <a:off x="3358450" y="1884625"/>
            <a:ext cx="2294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5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5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5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Q &amp; A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584" name="Shape 5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Shape 585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43</a:t>
            </a:r>
          </a:p>
        </p:txBody>
      </p:sp>
      <p:sp>
        <p:nvSpPr>
          <p:cNvPr id="586" name="Shape 5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5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180200" y="0"/>
            <a:ext cx="5218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Benefit Chain Diagram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75" y="550675"/>
            <a:ext cx="8520875" cy="45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5800" y="4565100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6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0275" y="-579650"/>
            <a:ext cx="7769174" cy="713652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Shape 105"/>
          <p:cNvSpPr txBox="1"/>
          <p:nvPr/>
        </p:nvSpPr>
        <p:spPr>
          <a:xfrm>
            <a:off x="180200" y="0"/>
            <a:ext cx="7522200" cy="66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System Boundary &amp; Environment</a:t>
            </a:r>
          </a:p>
        </p:txBody>
      </p:sp>
      <p:pic>
        <p:nvPicPr>
          <p:cNvPr id="106" name="Shape 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7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171700" y="-110525"/>
            <a:ext cx="43512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Core Capabilities</a:t>
            </a:r>
          </a:p>
        </p:txBody>
      </p:sp>
      <p:graphicFrame>
        <p:nvGraphicFramePr>
          <p:cNvPr id="114" name="Shape 114"/>
          <p:cNvGraphicFramePr/>
          <p:nvPr/>
        </p:nvGraphicFramePr>
        <p:xfrm>
          <a:off x="274675" y="507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{6E59795F-0337-4249-BE9D-B9D1AD199961}</a:tableStyleId>
              </a:tblPr>
              <a:tblGrid>
                <a:gridCol w="7127725"/>
                <a:gridCol w="1381925"/>
              </a:tblGrid>
              <a:tr h="234750">
                <a:tc>
                  <a:txBody>
                    <a:bodyPr>
                      <a:noAutofit/>
                    </a:bodyPr>
                    <a:lstStyle/>
                    <a:p>
                      <a:pPr indent="762000" lvl="0" marL="76200" marR="76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Capability Goals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76200" marR="7620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Priority Level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439575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rgbClr val="FFD966"/>
                          </a:solidFill>
                        </a:rPr>
                        <a:t>OC-1 </a:t>
                      </a:r>
                      <a:r>
                        <a:rPr b="1" lang="en" sz="1200">
                          <a:solidFill>
                            <a:srgbClr val="F1C232"/>
                          </a:solidFill>
                        </a:rPr>
                        <a:t>In-App friend List, Phone </a:t>
                      </a:r>
                      <a:r>
                        <a:rPr b="1" lang="en" sz="1200">
                          <a:solidFill>
                            <a:srgbClr val="F1C232"/>
                          </a:solidFill>
                        </a:rPr>
                        <a:t>Contact List Access and SMS</a:t>
                      </a:r>
                      <a:r>
                        <a:rPr b="1" lang="en" sz="1200">
                          <a:solidFill>
                            <a:srgbClr val="FFD966"/>
                          </a:solidFill>
                        </a:rPr>
                        <a:t>: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The user can access the iphone contact list and send challenge invitation through iphone msg system, also can send invitation through 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notification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to friends in-App.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 MUST HAVE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5215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rgbClr val="FFD966"/>
                          </a:solidFill>
                        </a:rPr>
                        <a:t>OC-2 Challenge Complete Competition: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The user can choose one friend to compete the time 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that they 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finished daily challenge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 MUST HAVE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5215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rgbClr val="FFD966"/>
                          </a:solidFill>
                        </a:rPr>
                        <a:t>OC-3 Challenge Topic Suggestion: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The user can send their feedback and challenge ideas to client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 MUST HAVE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5215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rgbClr val="FFD966"/>
                          </a:solidFill>
                        </a:rPr>
                        <a:t>OC-4 Upcoming Challenge Post: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The system will post upcoming 5 days daily challenge topic.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 MUST HAVE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521500">
                <a:tc>
                  <a:txBody>
                    <a:bodyPr>
                      <a:noAutofit/>
                    </a:bodyPr>
                    <a:lstStyle/>
                    <a:p>
                      <a:pPr indent="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D966"/>
                          </a:solidFill>
                        </a:rPr>
                        <a:t>OC-5 View, Approve or Decline Challenge Post: 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The users are capable of viewing, approve or decline their friends challenge post.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 MUST HAVE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521500">
                <a:tc>
                  <a:txBody>
                    <a:bodyPr>
                      <a:noAutofit/>
                    </a:bodyPr>
                    <a:lstStyle/>
                    <a:p>
                      <a:pPr indent="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D966"/>
                          </a:solidFill>
                        </a:rPr>
                        <a:t>OC-6 Challenge Game Pop Screen: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The user will touch the pop screen to get all daily challenge information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 MUST HAVE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  <a:tr h="347300">
                <a:tc>
                  <a:txBody>
                    <a:bodyPr>
                      <a:noAutofit/>
                    </a:bodyPr>
                    <a:lstStyle/>
                    <a:p>
                      <a:pPr indent="-6985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rgbClr val="FFD966"/>
                          </a:solidFill>
                        </a:rPr>
                        <a:t>OC-7 Offline &amp; Online Notification: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The user will 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send and 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get notification from populic.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 MUST HAVE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F7EC3"/>
                    </a:solidFill>
                  </a:tcPr>
                </a:tc>
              </a:tr>
              <a:tr h="255625">
                <a:tc>
                  <a:txBody>
                    <a:bodyPr>
                      <a:noAutofit/>
                    </a:bodyPr>
                    <a:lstStyle/>
                    <a:p>
                      <a:pPr indent="0" lvl="0" marL="76200" marR="76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1200">
                          <a:solidFill>
                            <a:srgbClr val="FFD966"/>
                          </a:solidFill>
                        </a:rPr>
                        <a:t>OC-8 Competition Points: 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The user will get reward points from challenge competition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 MUST HAVE</a:t>
                      </a:r>
                    </a:p>
                  </a:txBody>
                  <a:tcPr marT="38100" marB="38100" marR="38100" marL="38100">
                    <a:lnL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1C232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F5FA0"/>
                    </a:solidFill>
                  </a:tcPr>
                </a:tc>
              </a:tr>
            </a:tbl>
          </a:graphicData>
        </a:graphic>
      </p:graphicFrame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3175" y="4686300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8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332600" y="152400"/>
            <a:ext cx="56349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0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0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0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Goals &amp; Constraints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551500" y="1537975"/>
            <a:ext cx="8703000" cy="27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OG-1: Enlarge user’s happiness. </a:t>
            </a:r>
            <a:b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OG-2: Raise interactions between different users.</a:t>
            </a:r>
            <a:b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OG-3: Increase the amount of active users in Populic.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900">
              <a:solidFill>
                <a:srgbClr val="FFFFF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CO-1: iOS as an Operating Systems.</a:t>
            </a:r>
            <a:b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CO-2: React Native as a development language for front end.</a:t>
            </a:r>
            <a:b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CO-3: Firebase as backend for application notification system.</a:t>
            </a:r>
            <a:b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CO-4: MySQL as backend for system.</a:t>
            </a:r>
            <a:b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b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br>
              <a:rPr lang="en" sz="19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</a:p>
        </p:txBody>
      </p:sp>
      <p:pic>
        <p:nvPicPr>
          <p:cNvPr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2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25" y="-154974"/>
            <a:ext cx="9193051" cy="52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3466450" y="2205300"/>
            <a:ext cx="21096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3500">
                <a:solidFill>
                  <a:srgbClr val="F1C232"/>
                </a:solidFill>
                <a:latin typeface="Arial Rounded"/>
                <a:ea typeface="Arial Rounded"/>
                <a:cs typeface="Arial Rounded"/>
                <a:sym typeface="Arial Rounded"/>
              </a:rPr>
              <a:t>:.:</a:t>
            </a:r>
            <a:r>
              <a:rPr lang="en" sz="3500"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" sz="35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Demo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8595150" y="-68000"/>
            <a:ext cx="4422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9</a:t>
            </a:r>
          </a:p>
        </p:txBody>
      </p:sp>
      <p:pic>
        <p:nvPicPr>
          <p:cNvPr id="134" name="Shape 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975" y="4539575"/>
            <a:ext cx="89535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